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4998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34" name="Document" r:id="rId5" imgW="7927340" imgH="473202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313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PEOPLE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PLACES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752600"/>
            <a:ext cx="16401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SYMBOLS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752600"/>
            <a:ext cx="12105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TERMS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752600"/>
            <a:ext cx="16979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GENERAL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H1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095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Doctor who cruelly experimented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o</a:t>
            </a:r>
            <a:r>
              <a:rPr lang="en-US" sz="3600" dirty="0" smtClean="0">
                <a:solidFill>
                  <a:srgbClr val="FFFFFF"/>
                </a:solidFill>
              </a:rPr>
              <a:t>n prisoners at Auschwitz.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H1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2245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Joseph Mengele?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H2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633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Nazi extermination centers where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Jews and other victims were gassed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a</a:t>
            </a:r>
            <a:r>
              <a:rPr lang="en-US" sz="3600" dirty="0" smtClean="0">
                <a:solidFill>
                  <a:srgbClr val="FFFFFF"/>
                </a:solidFill>
              </a:rPr>
              <a:t>nd then burned.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H2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141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were death camps?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H2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9081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Largest death camp.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H2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88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Auschwitz?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H2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93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Country that rescued 95% of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i</a:t>
            </a:r>
            <a:r>
              <a:rPr lang="en-US" sz="3600" dirty="0" smtClean="0">
                <a:solidFill>
                  <a:srgbClr val="FFFFFF"/>
                </a:solidFill>
              </a:rPr>
              <a:t>ts Jews.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H2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0575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Denmark?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H2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6325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Established in the poor sections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o</a:t>
            </a:r>
            <a:r>
              <a:rPr lang="en-US" sz="3600" dirty="0" smtClean="0">
                <a:solidFill>
                  <a:srgbClr val="FFFFFF"/>
                </a:solidFill>
              </a:rPr>
              <a:t>f a city where most of the Jews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f</a:t>
            </a:r>
            <a:r>
              <a:rPr lang="en-US" sz="3600" dirty="0" smtClean="0">
                <a:solidFill>
                  <a:srgbClr val="FFFFFF"/>
                </a:solidFill>
              </a:rPr>
              <a:t>rom the city and surrounding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a</a:t>
            </a:r>
            <a:r>
              <a:rPr lang="en-US" sz="3600" dirty="0" smtClean="0">
                <a:solidFill>
                  <a:srgbClr val="FFFFFF"/>
                </a:solidFill>
              </a:rPr>
              <a:t>reas were forced to live.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H2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9549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were Ghettos?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H1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52373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Nazi party leader known as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Fuhrer.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H2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295401" y="2819400"/>
            <a:ext cx="69980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ravine in Kiev where tens of thousands of Ukrainian Jews were systematically massacred.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H2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608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Babi Yar??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350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Nazi symbol that has taken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o</a:t>
            </a:r>
            <a:r>
              <a:rPr lang="en-US" sz="3600" dirty="0" smtClean="0">
                <a:solidFill>
                  <a:srgbClr val="FFFFFF"/>
                </a:solidFill>
              </a:rPr>
              <a:t>n the meaning of death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h</a:t>
            </a:r>
            <a:r>
              <a:rPr lang="en-US" sz="3600" dirty="0" smtClean="0">
                <a:solidFill>
                  <a:srgbClr val="FFFFFF"/>
                </a:solidFill>
              </a:rPr>
              <a:t>ate.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H3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755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Swastika?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H3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6066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All Jewish people were required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</a:t>
            </a:r>
            <a:r>
              <a:rPr lang="en-US" sz="3600" dirty="0" smtClean="0">
                <a:solidFill>
                  <a:srgbClr val="FFFFFF"/>
                </a:solidFill>
              </a:rPr>
              <a:t>o wear one of these upon their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c</a:t>
            </a:r>
            <a:r>
              <a:rPr lang="en-US" sz="3600" dirty="0" smtClean="0">
                <a:solidFill>
                  <a:srgbClr val="FFFFFF"/>
                </a:solidFill>
              </a:rPr>
              <a:t>lothing.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H3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883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yellow star?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H3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478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Laws designed to take the rights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a</a:t>
            </a:r>
            <a:r>
              <a:rPr lang="en-US" sz="3600" dirty="0" smtClean="0">
                <a:solidFill>
                  <a:srgbClr val="FFFFFF"/>
                </a:solidFill>
              </a:rPr>
              <a:t>way from Jewish people.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H3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010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the Nuremburg Laws?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H3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8630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People were transported in these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</a:t>
            </a:r>
            <a:r>
              <a:rPr lang="en-US" sz="3600" dirty="0" smtClean="0">
                <a:solidFill>
                  <a:srgbClr val="FFFFFF"/>
                </a:solidFill>
              </a:rPr>
              <a:t>hen they were taken to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c</a:t>
            </a:r>
            <a:r>
              <a:rPr lang="en-US" sz="3600" dirty="0" smtClean="0">
                <a:solidFill>
                  <a:srgbClr val="FFFFFF"/>
                </a:solidFill>
              </a:rPr>
              <a:t>oncentration camps.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H3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882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cattle cars?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H1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809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Adolf Hitler?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H3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066801" y="2362200"/>
            <a:ext cx="783879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Exhibit at the U. S. Holocaust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Museum made of 3000 ceramic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</a:t>
            </a:r>
            <a:r>
              <a:rPr lang="en-US" sz="3600" dirty="0" smtClean="0">
                <a:solidFill>
                  <a:srgbClr val="FFFFFF"/>
                </a:solidFill>
              </a:rPr>
              <a:t>iles</a:t>
            </a:r>
            <a:r>
              <a:rPr lang="en-US" sz="3600" dirty="0" smtClean="0">
                <a:solidFill>
                  <a:srgbClr val="FFFFFF"/>
                </a:solidFill>
              </a:rPr>
              <a:t>,  which were made by children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</a:t>
            </a:r>
            <a:r>
              <a:rPr lang="en-US" sz="3600" dirty="0" smtClean="0">
                <a:solidFill>
                  <a:srgbClr val="FFFFFF"/>
                </a:solidFill>
              </a:rPr>
              <a:t>s </a:t>
            </a:r>
            <a:r>
              <a:rPr lang="en-US" sz="3600" dirty="0" smtClean="0">
                <a:solidFill>
                  <a:srgbClr val="FFFFFF"/>
                </a:solidFill>
              </a:rPr>
              <a:t>a memorial to the victims of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Holocaust.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H3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437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Wall of Remembrance?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760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Opposition to and discrimination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a</a:t>
            </a:r>
            <a:r>
              <a:rPr lang="en-US" sz="3600" dirty="0" smtClean="0">
                <a:solidFill>
                  <a:srgbClr val="FFFFFF"/>
                </a:solidFill>
              </a:rPr>
              <a:t>gainst Jews.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H4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191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anti-Semitism?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H4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9927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“underground” organization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</a:t>
            </a:r>
            <a:r>
              <a:rPr lang="en-US" sz="3600" dirty="0" smtClean="0">
                <a:solidFill>
                  <a:srgbClr val="FFFFFF"/>
                </a:solidFill>
              </a:rPr>
              <a:t>orking to help the Jewish against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Hitler and the Nazis.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H4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833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Resistance?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H4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968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name for the race of people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</a:t>
            </a:r>
            <a:r>
              <a:rPr lang="en-US" sz="3600" dirty="0" smtClean="0">
                <a:solidFill>
                  <a:srgbClr val="FFFFFF"/>
                </a:solidFill>
              </a:rPr>
              <a:t>ho Hitler believed to be superior.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H4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678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Aryan?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H4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143000" y="2819400"/>
            <a:ext cx="77403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Someone who is blamed or punished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f</a:t>
            </a:r>
            <a:r>
              <a:rPr lang="en-US" sz="3600" dirty="0" smtClean="0">
                <a:solidFill>
                  <a:srgbClr val="FFFFFF"/>
                </a:solidFill>
              </a:rPr>
              <a:t>or the mistakes of someone else.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H4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497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scapegoat?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H1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95401" y="2514600"/>
            <a:ext cx="710063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Members of the National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Socialist Party, which was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started in Germany and was based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o</a:t>
            </a:r>
            <a:r>
              <a:rPr lang="en-US" sz="3600" dirty="0" smtClean="0">
                <a:solidFill>
                  <a:srgbClr val="FFFFFF"/>
                </a:solidFill>
              </a:rPr>
              <a:t>n hate, prejudice, and ruled by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t</a:t>
            </a:r>
            <a:r>
              <a:rPr lang="en-US" sz="3600" dirty="0" smtClean="0">
                <a:solidFill>
                  <a:srgbClr val="FFFFFF"/>
                </a:solidFill>
              </a:rPr>
              <a:t>hreats of violence.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H4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535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systematic killing of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population such as a country,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r</a:t>
            </a:r>
            <a:r>
              <a:rPr lang="en-US" sz="3600" dirty="0" smtClean="0">
                <a:solidFill>
                  <a:srgbClr val="FFFFFF"/>
                </a:solidFill>
              </a:rPr>
              <a:t>ace, or local group.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H4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5958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genocide?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211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Jews, Gypsies, Jehovah Witnesses,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homosexuals.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H5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962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are the victims of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Holocaust?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H5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42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Used by the Nazis to burn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evidence of their mass killings.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H5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7799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What were furnaces?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H5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99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Germany, Japan and Italy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H5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170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were the Axis Powers?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H5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7362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Forced marches of camp prisoners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from their camps toward Germany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during the German retreat.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H5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295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a death march?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H1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550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were the NAZIS?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H5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6079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even is known as the NAZIS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first violent stand against Jewish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people.  Jewish homes, businesses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synagogues were destroyed.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H5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55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Kristallnacht or the Night of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Broken Glass.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77251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Hebrew word meaning devastation, ruin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or waste.  Used to refer to the Holocaust.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767013"/>
            <a:ext cx="37257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is </a:t>
            </a:r>
            <a:r>
              <a:rPr lang="en-US" sz="4400" dirty="0" err="1" smtClean="0">
                <a:solidFill>
                  <a:srgbClr val="FFFFFF"/>
                </a:solidFill>
              </a:rPr>
              <a:t>Shoah</a:t>
            </a:r>
            <a:r>
              <a:rPr lang="en-US" sz="4400" dirty="0" smtClean="0">
                <a:solidFill>
                  <a:srgbClr val="FFFFFF"/>
                </a:solidFill>
              </a:rPr>
              <a:t>?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H1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231034" y="3168650"/>
            <a:ext cx="68661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German factory owner who saved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1,200 Jews during the Holocaust.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H1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2245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Oskar Schindler?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H1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299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Young Jewish girl who kept a diary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o</a:t>
            </a:r>
            <a:r>
              <a:rPr lang="en-US" sz="3600" dirty="0" smtClean="0">
                <a:solidFill>
                  <a:srgbClr val="FFFFFF"/>
                </a:solidFill>
              </a:rPr>
              <a:t>f her life while living in hiding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f</a:t>
            </a:r>
            <a:r>
              <a:rPr lang="en-US" sz="3600" dirty="0" smtClean="0">
                <a:solidFill>
                  <a:srgbClr val="FFFFFF"/>
                </a:solidFill>
              </a:rPr>
              <a:t>rom the Nazis.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H1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039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Anne Frank?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904</Words>
  <Application>Microsoft Office PowerPoint</Application>
  <PresentationFormat>On-screen Show (4:3)</PresentationFormat>
  <Paragraphs>233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H1</vt:lpstr>
      <vt:lpstr>$100 Answer from H1</vt:lpstr>
      <vt:lpstr>$200 Question from H1</vt:lpstr>
      <vt:lpstr>$200 Answer from H1</vt:lpstr>
      <vt:lpstr>$300 Question from H1</vt:lpstr>
      <vt:lpstr>$300 Answer from H1</vt:lpstr>
      <vt:lpstr>$400 Question from H1</vt:lpstr>
      <vt:lpstr>$400 Answer from H1</vt:lpstr>
      <vt:lpstr>$500 Question from H1</vt:lpstr>
      <vt:lpstr>$500 Answer from H1</vt:lpstr>
      <vt:lpstr>$100 Question from H2</vt:lpstr>
      <vt:lpstr>$100 Answer from H2</vt:lpstr>
      <vt:lpstr>$200 Question from H2</vt:lpstr>
      <vt:lpstr>$200 Answer from H2</vt:lpstr>
      <vt:lpstr>$300 Question from H2</vt:lpstr>
      <vt:lpstr>$300 Answer from H2</vt:lpstr>
      <vt:lpstr>$400 Question from H2</vt:lpstr>
      <vt:lpstr>$400 Answer from H2</vt:lpstr>
      <vt:lpstr>$500 Question from H2</vt:lpstr>
      <vt:lpstr>$500 Answer from H2</vt:lpstr>
      <vt:lpstr>$100 Question from H3</vt:lpstr>
      <vt:lpstr>$100 Answer from H3</vt:lpstr>
      <vt:lpstr>$200 Question from H3</vt:lpstr>
      <vt:lpstr>$200 Answer from H3</vt:lpstr>
      <vt:lpstr>$300 Question from H3</vt:lpstr>
      <vt:lpstr>$300 Answer from H3</vt:lpstr>
      <vt:lpstr>$400 Question from H3</vt:lpstr>
      <vt:lpstr>$400 Answer from H3</vt:lpstr>
      <vt:lpstr>$500 Question from H3</vt:lpstr>
      <vt:lpstr>$500 Answer from H3</vt:lpstr>
      <vt:lpstr>$100 Question from H4</vt:lpstr>
      <vt:lpstr>$100 Answer from H4</vt:lpstr>
      <vt:lpstr>$200 Question from H4</vt:lpstr>
      <vt:lpstr>$200 Answer from H4</vt:lpstr>
      <vt:lpstr>$300 Question from H4</vt:lpstr>
      <vt:lpstr>$300 Answer from H4</vt:lpstr>
      <vt:lpstr>$400 Question from H4</vt:lpstr>
      <vt:lpstr>$400 Answer from H4</vt:lpstr>
      <vt:lpstr>$500 Question from H4</vt:lpstr>
      <vt:lpstr>$500 Answer from H4</vt:lpstr>
      <vt:lpstr>$100 Question from H5</vt:lpstr>
      <vt:lpstr>$100 Answer from H5</vt:lpstr>
      <vt:lpstr>$200 Question from H5</vt:lpstr>
      <vt:lpstr>$200 Answer from H5</vt:lpstr>
      <vt:lpstr>$300 Question from H5</vt:lpstr>
      <vt:lpstr>$300 Answer from H5</vt:lpstr>
      <vt:lpstr>$400 Question from H5</vt:lpstr>
      <vt:lpstr>$400 Answer from H5</vt:lpstr>
      <vt:lpstr>$500 Question from H5</vt:lpstr>
      <vt:lpstr>$500 Answer from H5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rouses</cp:lastModifiedBy>
  <cp:revision>19</cp:revision>
  <dcterms:created xsi:type="dcterms:W3CDTF">2011-06-16T03:08:32Z</dcterms:created>
  <dcterms:modified xsi:type="dcterms:W3CDTF">2012-01-11T18:27:40Z</dcterms:modified>
</cp:coreProperties>
</file>